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0"/>
  </p:notesMasterIdLst>
  <p:sldIdLst>
    <p:sldId id="256" r:id="rId2"/>
    <p:sldId id="274" r:id="rId3"/>
    <p:sldId id="271" r:id="rId4"/>
    <p:sldId id="278" r:id="rId5"/>
    <p:sldId id="279" r:id="rId6"/>
    <p:sldId id="280" r:id="rId7"/>
    <p:sldId id="281" r:id="rId8"/>
    <p:sldId id="283" r:id="rId9"/>
    <p:sldId id="282" r:id="rId10"/>
    <p:sldId id="284" r:id="rId11"/>
    <p:sldId id="288" r:id="rId12"/>
    <p:sldId id="289" r:id="rId13"/>
    <p:sldId id="285" r:id="rId14"/>
    <p:sldId id="287" r:id="rId15"/>
    <p:sldId id="286" r:id="rId16"/>
    <p:sldId id="290" r:id="rId17"/>
    <p:sldId id="291" r:id="rId18"/>
    <p:sldId id="265" r:id="rId19"/>
  </p:sldIdLst>
  <p:sldSz cx="9144000" cy="6858000" type="screen4x3"/>
  <p:notesSz cx="6742113" cy="98758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800000"/>
    <a:srgbClr val="808080"/>
    <a:srgbClr val="1A3F6C"/>
    <a:srgbClr val="4F4F4F"/>
    <a:srgbClr val="0D1085"/>
    <a:srgbClr val="003399"/>
    <a:srgbClr val="1E0C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01" autoAdjust="0"/>
    <p:restoredTop sz="94711" autoAdjust="0"/>
  </p:normalViewPr>
  <p:slideViewPr>
    <p:cSldViewPr>
      <p:cViewPr varScale="1">
        <p:scale>
          <a:sx n="67" d="100"/>
          <a:sy n="67" d="100"/>
        </p:scale>
        <p:origin x="116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90"/>
      </p:cViewPr>
      <p:guideLst>
        <p:guide orient="horz" pos="3111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55FCE6-7B32-40BA-9A7F-75F286CCCB8B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80332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AFA655-DAD2-44CC-B9D1-B03D82B9BB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632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1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958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5521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426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02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609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065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141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502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75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920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/>
          </a:p>
        </p:txBody>
      </p:sp>
      <p:sp>
        <p:nvSpPr>
          <p:cNvPr id="20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E7CE5-2CB7-4A82-944E-4EE3E71342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896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A7F34-7141-4059-BAF4-F47A7CE06436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B32CB-E65F-4062-A286-621183F896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EAB89-250B-41B9-9648-BEA7C611B6A4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DE737-E24D-4A47-9A6A-C21BA0A56F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0ACA-6BF6-4319-9295-C6C7EA7EBA2A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003F4-F64E-4B63-9868-1355B6AEC0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B9097-8FAC-4D52-B020-A25D42692FD8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C24A2-76DB-45F4-8399-F7011493E7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BECD2-8421-485A-951B-FF570F40864C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C43B8-A562-4EA9-AA81-BA26FDA306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50C22-1616-47CB-8C1F-F4F667A9937D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459D4-2F0C-488F-95DB-1891A65A6F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4E646-D66F-4C78-B11E-8BC0ABCB6CFA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CC075-FB0B-48DF-A9D9-4ED938FA24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111DC-DC73-48D4-A2F0-BC7764DDC3A4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3151-37CC-44EF-BCCF-0963010DA8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47E99-A8BE-4127-A840-03742ABC79EF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0BA59-74C3-43E8-9145-ADC3C8ECD0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9C6B2-C988-4B8F-B453-F1193093053D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41C05-10DA-425D-AC0A-B174D1FF72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4AC5F-BF0E-438C-9AF0-440C61701FC4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5C2D5-18F4-44A3-A644-0D43420C77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AD3E91-40ED-4922-80B7-AA50F17567F8}" type="datetimeFigureOut">
              <a:rPr lang="ru-RU"/>
              <a:pPr>
                <a:defRPr/>
              </a:pPr>
              <a:t>28.09.2022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723302-2EBB-4845-BE89-909583D060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4" r:id="rId2"/>
    <p:sldLayoutId id="2147483873" r:id="rId3"/>
    <p:sldLayoutId id="2147483872" r:id="rId4"/>
    <p:sldLayoutId id="2147483871" r:id="rId5"/>
    <p:sldLayoutId id="2147483870" r:id="rId6"/>
    <p:sldLayoutId id="2147483869" r:id="rId7"/>
    <p:sldLayoutId id="2147483868" r:id="rId8"/>
    <p:sldLayoutId id="2147483867" r:id="rId9"/>
    <p:sldLayoutId id="2147483866" r:id="rId10"/>
    <p:sldLayoutId id="21474838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vyshniakova.sk/" TargetMode="External"/><Relationship Id="rId5" Type="http://schemas.openxmlformats.org/officeDocument/2006/relationships/hyperlink" Target="mailto:info@vyshniakova.sk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6685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2"/>
          <p:cNvSpPr>
            <a:spLocks noGrp="1"/>
          </p:cNvSpPr>
          <p:nvPr>
            <p:ph type="ctrTitle"/>
          </p:nvPr>
        </p:nvSpPr>
        <p:spPr>
          <a:xfrm>
            <a:off x="1295400" y="2781300"/>
            <a:ext cx="6553200" cy="1511300"/>
          </a:xfrm>
        </p:spPr>
        <p:txBody>
          <a:bodyPr/>
          <a:lstStyle/>
          <a:p>
            <a:pPr eaLnBrk="1" hangingPunct="1"/>
            <a:br>
              <a:rPr lang="ru-RU" sz="2400" b="1" i="1" dirty="0">
                <a:solidFill>
                  <a:srgbClr val="1F497D"/>
                </a:solidFill>
                <a:latin typeface="Trebuchet MS" pitchFamily="34" charset="0"/>
              </a:rPr>
            </a:br>
            <a:br>
              <a:rPr lang="ru-RU" sz="2400" b="1" i="1" dirty="0">
                <a:solidFill>
                  <a:srgbClr val="1F497D"/>
                </a:solidFill>
                <a:latin typeface="Trebuchet MS" pitchFamily="34" charset="0"/>
              </a:rPr>
            </a:br>
            <a:br>
              <a:rPr lang="ru-RU" sz="2400" b="1" i="1" dirty="0">
                <a:solidFill>
                  <a:srgbClr val="1F497D"/>
                </a:solidFill>
                <a:latin typeface="Trebuchet MS" pitchFamily="34" charset="0"/>
              </a:rPr>
            </a:br>
            <a:r>
              <a:rPr lang="ru-RU" sz="2400" b="1" i="1" dirty="0">
                <a:solidFill>
                  <a:srgbClr val="1F497D"/>
                </a:solidFill>
                <a:latin typeface="Trebuchet MS" pitchFamily="34" charset="0"/>
              </a:rPr>
              <a:t> </a:t>
            </a:r>
            <a:r>
              <a:rPr lang="sk-SK" sz="3600" b="1" dirty="0">
                <a:solidFill>
                  <a:srgbClr val="C00000"/>
                </a:solidFill>
                <a:cs typeface="Arial" charset="0"/>
              </a:rPr>
              <a:t>Advokátska kancelária VYSHNIAKOVA &amp; PARTNERS s.r.o.</a:t>
            </a:r>
            <a:r>
              <a:rPr lang="ru-RU" sz="3600" b="1" dirty="0">
                <a:solidFill>
                  <a:srgbClr val="1F497D"/>
                </a:solidFill>
              </a:rPr>
              <a:t> </a:t>
            </a:r>
            <a:br>
              <a:rPr lang="ru-RU" sz="3600" b="1" i="1" dirty="0">
                <a:solidFill>
                  <a:srgbClr val="1F497D"/>
                </a:solidFill>
              </a:rPr>
            </a:br>
            <a:br>
              <a:rPr lang="ru-RU" sz="3600" b="1" i="1" dirty="0">
                <a:solidFill>
                  <a:srgbClr val="1F497D"/>
                </a:solidFill>
              </a:rPr>
            </a:br>
            <a:br>
              <a:rPr lang="ru-RU" sz="2400" b="1" i="1" dirty="0">
                <a:solidFill>
                  <a:srgbClr val="1F497D"/>
                </a:solidFill>
                <a:latin typeface="Trebuchet MS" pitchFamily="34" charset="0"/>
              </a:rPr>
            </a:br>
            <a:br>
              <a:rPr lang="ru-RU" sz="2400" b="1" i="1" dirty="0">
                <a:solidFill>
                  <a:srgbClr val="1F497D"/>
                </a:solidFill>
                <a:latin typeface="Trebuchet MS" pitchFamily="34" charset="0"/>
              </a:rPr>
            </a:br>
            <a:endParaRPr lang="ru-RU" sz="2400" b="1" i="1" dirty="0">
              <a:solidFill>
                <a:srgbClr val="1F497D"/>
              </a:solidFill>
              <a:latin typeface="Trebuchet MS" pitchFamily="34" charset="0"/>
            </a:endParaRP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4342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 ОБМЕЖЕНЬ ПРИ НАДАННІ ПОСЛУГ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МІЖНАРОДНИМ АДВОКАТОМ: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179512" y="151224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3" y="836712"/>
            <a:ext cx="7708082" cy="8044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МОЖЕ ЗДІЙСНЮВАТИ ПРЕДСТАВНИЦТВО СТОРОНИ У ПРОЦЕСІ (У СУДІ ЧИ ІНШОМУ ОРГАНІ ДЕРЖАВНОЇ ВЛАДИ)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МОЖЕ ЗДІЙСНЮВАТИ ЗАХИСТ ОБВИНУВАЧЕНОГО У КРИМІНАЛЬНОМУ ПРОЦЕСІ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МОЖЕ ЗДІЙСНЮВАТИ УПРАВЛІННЯ МАЙНОМ КЛІЄНТІВ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МОЖЕ НАЙМАТИ </a:t>
            </a: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СТАЖИСТА АДВОКАТА (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Advokátsky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koncipient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843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 ДІЯЛЬНОСТІ ПРИ НАДАННІ ПОСЛУГ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МІЖНАРОДНИМ АДВОКАТОМ: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179512" y="151224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3" y="1196752"/>
            <a:ext cx="7708082" cy="7815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АДВОКАТ УПОВНОВАЖЕНИЙ НАДАВАТИ ЮРИДИЧНІ ПОСЛУГИ ПО ВСІЙ ТЕРИТОРІЇ СЛОВАЦЬКОЇ РЕСПУБЛІКИ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АДВОКАТ ПОВИНЕН ПОВІДОМИТИ КЛІЄНТА ПРО РОЗМІР ГОНОРАРУ ДО ПОЧАТКУ НАДАННЯ ПОСЛУГ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ГОНОРАРИ АДВОКАТА РЕГУЛЮЮТЬСЯ НА РІВНІ НОРМАТИВНО-ПРАВОВОГО АКТУ СР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ru-RU" sz="2200" b="1" i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VYHLÁŠKA Č. 655/2004 Z. Z. MINISTERSTVA SPRAVODLIVOSTI SLOVENSKEJ REPUBLIKY O ODMENÁCH A NÁHRADÁCH ADVOKÁTOV ZA POSKYTOVANIE PRÁVNYCH SLUŽIEB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99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 ДІЯЛЬНОСТІ ПРИ НАДАННІ ПОСЛУГ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МІЖНАРОДНИМ АДВОКАТОМ: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179512" y="151224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715838" y="932607"/>
            <a:ext cx="7891837" cy="9127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У СЛОВАЧЧИНІ ВІДСУТНІЙ ІНСТИТУТ ЗАПИТУ АДВОКАТА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АДВОКАТ МАЄ ПРАВО РЕКЛАМУВАТИ СВОЇ ПОСЛУГИ З УРАХУВАННЯМ ВСТАНОВЛЕНИХ ОБМЕЖЕНЬ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22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АДВОКАТ ПРИ НАДАННІ ПОСЛУГ НЕ МАЄ ПРАВО СПІВРАЦЮВАТИ З ОСОБАМИ БЕЗ СТАТУСУ АДВОКАТА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АДВОКАТ ПРИ НАДАННІ ПОСЛУГ НЕ МАЄ ПРАВО ДАВАТИ ТА ОТРИМУВАТИ КОМІСІЮ ЗА РЕКОМЕНДАЦІЮ (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“REFERRAL FEE”)</a:t>
            </a:r>
            <a:endParaRPr lang="uk-UA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2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22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endParaRPr lang="en-US" sz="22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388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 НАБУТТЯ СТАТУСУ СТАЖИСТА АДВОКАТА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СЛОВАЧЧИНІ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Advokátsky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koncipient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179512" y="151224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2" y="1484785"/>
            <a:ext cx="7714183" cy="7833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Є ОСОБОЮ, ЗАРЕЄСТРОВАНОЮ В РЕЄСТРІ СТАЖИСТІВ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АДВОКАТ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ЯКИЙ ВЕДЕ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РАДА АДВОКАТІВ СР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ЗАПИС ЗДІЙСНЮЄТЬСЯ ЗА ЗАПИТОМ АДВОКАТА / АДВОКАТСЬКОЇ КОМПАНІЇ, У ЯКІЙ ПРОХОДИТЬ СТАЖУВАННЯ СТАЖИСТ АДВОКАТА:</a:t>
            </a:r>
          </a:p>
          <a:p>
            <a:pPr lvl="1"/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	(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дієздатна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особа;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(ii)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диплом про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юридичну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освіту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нижче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	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Магістра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права,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отриманим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Словаччині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за кордоном 	(за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умови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визнання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диплому у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Словаччині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);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(iii)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не має судимість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(iv)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знаходиться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трудових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відносинах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з адвокатом / 	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адвокатською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компанією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(v)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не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порушує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заборони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сумісності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професій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991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СТАТУСУ СТАЖИСТА АДВОКАТА У СЛОВАЧЧИНІ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Advokátsky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koncipient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179512" y="151224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2" y="1484785"/>
            <a:ext cx="7714183" cy="7223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uk-UA" sz="20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МАЄ ОБМЕЖЕНЬ ПОВНОВАЖЕНЬ В ПОРІВНЯННІ З МІЖНАРОДНИМ АДВОКАТОМ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МОЖЕ САМОСТІЙНО УКЛАДАТИ ДОГОВОРИ ПРО НАДАННЯ ПОСЛУГ З КЛІЄНТАМИ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 МОЖЕ ВЕСТИ ДЕЯКІ КАТЕГОРІЇ КРИМІНАЛЬНИХ СПРАВ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ПОВИНЕН ДІЯТИ ЗГІДНО З ВКАЗІВКАМИ ТА ІНСТРУКЦІЯМИ АДВОКАТА, У ЯКОГО ВІН СТАЖУЄТЬСЯ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617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 НАБУТТЯ СТАТУСУ АДВОКАТА СТАЖИСТОМ АДВОКАТА: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179512" y="151224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2" y="1484785"/>
            <a:ext cx="7714183" cy="7612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СТАЖУВАННЯ У АДВОКАТА НЕ МЕНШЕ 3-Х РОКІВ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ОБОВ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ЯЗКОВЕ ВІДВІДУВАННЯ СЕМІНАРІВ СТАЖИСТІВ АДВОКАТА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ЗДАННЯ КВАЛІФІКАЦІЙНОГО ІСПИТУ СЛОВАЦЬКОЮ МОВОЮ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ВІДСУТНІСТЬ СУДИМОСТІ </a:t>
            </a:r>
            <a:endParaRPr lang="en-US" sz="20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uk-UA" sz="2000" i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Після набуття статусу Адвоката він не може перебувати у трудових відносинах </a:t>
            </a:r>
            <a:endParaRPr lang="ru-RU" sz="2000" i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35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ПОРІВНЯННЯ УМОВ ДІЯЛЬНОСТІ АДВОКАТА В УКРАЇНІ ТА В СЛОВАЧЧИНІ: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179512" y="151224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715838" y="1512245"/>
            <a:ext cx="7897937" cy="868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 СЛОВАЧЧИНІ ЮРИДИЧНІ ПОСЛУГИ МОЖЕ НАДАВАТИ ЛИШЕ АДВОКАТ 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uk-UA" sz="24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 СЛОВАЧЧИНІ УМОВИ ДЛЯ ОТРИМАННЯ СТАТУСУ АДВОКАТА БІЛЬШ  ВИМОГЛИВІШІ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ВІДМІННІСТЬ ОПОДАТКУВАННЯ ДІЯЛЬНОСТІ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АДВОКАТА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 СЛОВАЧЧИНІ ЗАСТОСОВУЄТЬСЯ ОБОВ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ЯЗКОВЕ СТРАХУВАННЯ ВІДПОВІДАЛЬНОСТІ АДВОКАТА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uk-UA" sz="24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ПОРІВНЯННЯ УМОВ ДІЯЛЬНОСТІ АДВОКАТА В УКРАЇНІ ТА В СЛОВАЧЧИНІ: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179512" y="151224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2" y="1484785"/>
            <a:ext cx="7714183" cy="7984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 СЛОВАЧЧИНІ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ГОНОРАРИ АДВОКАТА РЕГУЛЮЮТЬСЯ НА РІВНІ НОРМАТИВНО-ПРАВОВОГО АКТУ СР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ЧЛЕНСЬКІ ВНЕСКИ ДО РАДИ АДВОКАТІВ СЛОВАЧЧИНИ Є ЗНАЧНО ВИЩИМИ НІЖ В УКРАЇНІ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uk-UA" sz="24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ЗАГАЛЬНІ ВИТРАТИ НА СТРАХУВАННЯ ТА ЧЛЕНСЬКІ ВНЕСКИ СТАНОВЛЯТЬ: близько 450 євро / рік для фізичних осіб, близько 1500 євро / рік для юридичних осіб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uk-UA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27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56432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81125" y="2205038"/>
            <a:ext cx="6719888" cy="638175"/>
          </a:xfrm>
        </p:spPr>
        <p:txBody>
          <a:bodyPr/>
          <a:lstStyle/>
          <a:p>
            <a:pPr eaLnBrk="1" hangingPunct="1">
              <a:lnSpc>
                <a:spcPts val="2200"/>
              </a:lnSpc>
            </a:pPr>
            <a:br>
              <a:rPr lang="uk-UA" sz="1800" b="1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br>
              <a:rPr lang="uk-UA" sz="1800" b="1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br>
              <a:rPr lang="uk-UA" sz="1800" b="1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uk-UA" sz="2000" b="1" dirty="0">
                <a:solidFill>
                  <a:srgbClr val="C00000"/>
                </a:solidFill>
                <a:latin typeface="+mn-lt"/>
                <a:cs typeface="Arial" charset="0"/>
              </a:rPr>
              <a:t>ДЯКУЄМО!</a:t>
            </a:r>
            <a:br>
              <a:rPr lang="uk-UA" sz="2000" b="1" dirty="0">
                <a:solidFill>
                  <a:srgbClr val="C00000"/>
                </a:solidFill>
                <a:latin typeface="+mn-lt"/>
                <a:cs typeface="Arial" charset="0"/>
              </a:rPr>
            </a:br>
            <a:br>
              <a:rPr lang="uk-UA" sz="1800" b="1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br>
              <a:rPr lang="uk-UA" sz="1800" b="1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Calibri" panose="020F0502020204030204" pitchFamily="34" charset="0"/>
              </a:rPr>
              <a:t>© Copyright </a:t>
            </a:r>
            <a:r>
              <a:rPr lang="sk-SK" sz="2000" b="1" dirty="0">
                <a:solidFill>
                  <a:srgbClr val="C00000"/>
                </a:solidFill>
                <a:latin typeface="+mn-lt"/>
                <a:cs typeface="Arial" charset="0"/>
              </a:rPr>
              <a:t>Advokátska kancelária VYSHNIAKOVA &amp; PARTNERS s.r.o.</a:t>
            </a:r>
            <a:endParaRPr lang="en-US" sz="20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pic>
        <p:nvPicPr>
          <p:cNvPr id="31747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Прямоугольник 10"/>
          <p:cNvSpPr>
            <a:spLocks noChangeArrowheads="1"/>
          </p:cNvSpPr>
          <p:nvPr/>
        </p:nvSpPr>
        <p:spPr bwMode="auto">
          <a:xfrm>
            <a:off x="0" y="3154363"/>
            <a:ext cx="9144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uk-UA" sz="1400" dirty="0">
              <a:solidFill>
                <a:srgbClr val="1F497D"/>
              </a:solidFill>
              <a:cs typeface="Arial" charset="0"/>
            </a:endParaRPr>
          </a:p>
          <a:p>
            <a:pPr algn="ctr"/>
            <a:endParaRPr lang="uk-UA" sz="1400" dirty="0">
              <a:solidFill>
                <a:srgbClr val="1F497D"/>
              </a:solidFill>
              <a:cs typeface="Arial" charset="0"/>
            </a:endParaRPr>
          </a:p>
          <a:p>
            <a:pPr algn="ctr"/>
            <a:r>
              <a:rPr lang="uk-UA" sz="2000" b="1" dirty="0">
                <a:solidFill>
                  <a:srgbClr val="C00000"/>
                </a:solidFill>
                <a:latin typeface="+mn-lt"/>
                <a:cs typeface="Arial" charset="0"/>
              </a:rPr>
              <a:t>    2022 р.</a:t>
            </a:r>
          </a:p>
          <a:p>
            <a:pPr algn="ctr"/>
            <a:endParaRPr lang="uk-UA" sz="1400" dirty="0">
              <a:solidFill>
                <a:srgbClr val="1F497D"/>
              </a:solidFill>
              <a:cs typeface="Arial" charset="0"/>
            </a:endParaRPr>
          </a:p>
          <a:p>
            <a:pPr algn="ctr"/>
            <a:endParaRPr lang="uk-UA" sz="1400" dirty="0">
              <a:solidFill>
                <a:srgbClr val="1F497D"/>
              </a:solidFill>
              <a:cs typeface="Arial" charset="0"/>
            </a:endParaRPr>
          </a:p>
          <a:p>
            <a:pPr algn="ctr"/>
            <a:r>
              <a:rPr lang="en-US" sz="2000" dirty="0">
                <a:solidFill>
                  <a:srgbClr val="1F497D"/>
                </a:solidFill>
                <a:latin typeface="+mn-lt"/>
                <a:cs typeface="Arial" charset="0"/>
              </a:rPr>
              <a:t>E-mail: 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  <a:hlinkClick r:id="rId5"/>
              </a:rPr>
              <a:t>info@vyshniakova.sk</a:t>
            </a:r>
            <a:endParaRPr lang="ru-RU" sz="2000" dirty="0">
              <a:solidFill>
                <a:srgbClr val="1F497D"/>
              </a:solidFill>
              <a:latin typeface="+mn-lt"/>
              <a:cs typeface="Arial" charset="0"/>
            </a:endParaRPr>
          </a:p>
          <a:p>
            <a:pPr algn="ctr"/>
            <a:endParaRPr lang="ru-RU" sz="2000" dirty="0">
              <a:solidFill>
                <a:srgbClr val="1F497D"/>
              </a:solidFill>
              <a:latin typeface="+mn-lt"/>
              <a:cs typeface="Arial" charset="0"/>
            </a:endParaRPr>
          </a:p>
          <a:p>
            <a:pPr algn="ctr"/>
            <a:r>
              <a:rPr lang="en-US" sz="2000" dirty="0">
                <a:solidFill>
                  <a:srgbClr val="1F497D"/>
                </a:solidFill>
                <a:latin typeface="+mn-lt"/>
                <a:cs typeface="Arial" charset="0"/>
                <a:hlinkClick r:id="rId6"/>
              </a:rPr>
              <a:t>www.vyshniakova.sk</a:t>
            </a:r>
            <a:endParaRPr lang="ru-RU" sz="2000" dirty="0">
              <a:solidFill>
                <a:srgbClr val="1F497D"/>
              </a:solidFill>
              <a:latin typeface="+mn-lt"/>
              <a:cs typeface="Arial" charset="0"/>
            </a:endParaRPr>
          </a:p>
          <a:p>
            <a:pPr algn="ctr"/>
            <a:endParaRPr lang="ru-RU" sz="1400" dirty="0">
              <a:solidFill>
                <a:srgbClr val="1F497D"/>
              </a:solidFill>
              <a:cs typeface="Arial" charset="0"/>
            </a:endParaRPr>
          </a:p>
          <a:p>
            <a:pPr algn="ctr">
              <a:spcAft>
                <a:spcPts val="1000"/>
              </a:spcAft>
            </a:pPr>
            <a:endParaRPr lang="ru-RU" sz="1400" dirty="0">
              <a:solidFill>
                <a:srgbClr val="1F497D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6685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Заголовок 3"/>
          <p:cNvSpPr txBox="1">
            <a:spLocks/>
          </p:cNvSpPr>
          <p:nvPr/>
        </p:nvSpPr>
        <p:spPr bwMode="auto">
          <a:xfrm>
            <a:off x="323850" y="692150"/>
            <a:ext cx="5875338" cy="534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1400" b="1" dirty="0">
                <a:solidFill>
                  <a:srgbClr val="1F497D"/>
                </a:solidFill>
                <a:cs typeface="Arial" charset="0"/>
              </a:rPr>
              <a:t>	</a:t>
            </a:r>
          </a:p>
          <a:p>
            <a:pPr algn="just"/>
            <a:endParaRPr lang="ru-RU" sz="1400" b="1" i="1" dirty="0">
              <a:solidFill>
                <a:srgbClr val="1F497D"/>
              </a:solidFill>
              <a:cs typeface="Arial" charset="0"/>
            </a:endParaRPr>
          </a:p>
          <a:p>
            <a:pPr algn="just"/>
            <a:endParaRPr lang="ru-RU" sz="1400" b="1" i="1" dirty="0">
              <a:solidFill>
                <a:srgbClr val="1F497D"/>
              </a:solidFill>
              <a:cs typeface="Arial" charset="0"/>
            </a:endParaRPr>
          </a:p>
          <a:p>
            <a:pPr algn="just"/>
            <a:endParaRPr lang="ru-RU" sz="1400" b="1" i="1" dirty="0">
              <a:solidFill>
                <a:srgbClr val="1F497D"/>
              </a:solidFill>
              <a:cs typeface="Arial" charset="0"/>
            </a:endParaRPr>
          </a:p>
          <a:p>
            <a:pPr algn="just"/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Шановні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Колеги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та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Партнери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!</a:t>
            </a:r>
          </a:p>
          <a:p>
            <a:pPr algn="just"/>
            <a:endParaRPr lang="ru-RU" b="1" i="1" dirty="0">
              <a:solidFill>
                <a:schemeClr val="accent1">
                  <a:lumMod val="75000"/>
                </a:schemeClr>
              </a:solidFill>
              <a:latin typeface="+mn-lt"/>
              <a:cs typeface="Arial" charset="0"/>
            </a:endParaRPr>
          </a:p>
          <a:p>
            <a:pPr algn="just"/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Дякуємо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за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інтерес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виявлений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до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діяльності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нашої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компанії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.</a:t>
            </a:r>
          </a:p>
          <a:p>
            <a:pPr algn="just"/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charset="0"/>
            </a:endParaRPr>
          </a:p>
          <a:p>
            <a:pPr algn="just"/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Адвокатська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Компанія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VYSHNIAKOVA &amp; PARTNERS </a:t>
            </a:r>
            <a:r>
              <a:rPr lang="en-US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s.r.o.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є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бутіковою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адвокатською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компанією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, з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місцезнаходженням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у м. Братислава,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Словаччина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.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	</a:t>
            </a:r>
            <a:endParaRPr lang="uk-UA" sz="2000" i="1" dirty="0">
              <a:solidFill>
                <a:schemeClr val="accent1">
                  <a:lumMod val="75000"/>
                </a:schemeClr>
              </a:solidFill>
              <a:latin typeface="+mn-lt"/>
              <a:cs typeface="Arial" charset="0"/>
            </a:endParaRPr>
          </a:p>
          <a:p>
            <a:pPr algn="just"/>
            <a:endParaRPr lang="uk-UA" sz="2000" i="1" dirty="0">
              <a:solidFill>
                <a:schemeClr val="accent1">
                  <a:lumMod val="75000"/>
                </a:schemeClr>
              </a:solidFill>
              <a:latin typeface="+mn-lt"/>
              <a:cs typeface="Arial" charset="0"/>
            </a:endParaRPr>
          </a:p>
          <a:p>
            <a:pPr algn="just"/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Знання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законодавства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та практики як в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Україні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так і в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Словаччині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дозволяє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нам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запропонувати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клієнтам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ефективне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та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міцне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підґрунтя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для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побудови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та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розвитку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міжнародного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бізнесу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, а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також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для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розв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’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язання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поточних юридичних завдань в обох країнах одночасно.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15364" name="Picture 2" descr="C:\Documents and Settings\Инна\Рабочий стол\Picture_Helen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8088" y="858838"/>
            <a:ext cx="2460625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1"/>
          <p:cNvSpPr txBox="1">
            <a:spLocks noChangeArrowheads="1"/>
          </p:cNvSpPr>
          <p:nvPr/>
        </p:nvSpPr>
        <p:spPr bwMode="auto">
          <a:xfrm>
            <a:off x="6199188" y="4514850"/>
            <a:ext cx="2693987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i="1" dirty="0">
                <a:solidFill>
                  <a:srgbClr val="800000"/>
                </a:solidFill>
                <a:cs typeface="Arial" charset="0"/>
              </a:rPr>
              <a:t>     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«Маю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практичний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досвід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повного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юридичного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супроводу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компаній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та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фізичних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осіб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в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Словаччині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та в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Україні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з фокусом на сферу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бізнес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-права та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міграційного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права.</a:t>
            </a:r>
          </a:p>
          <a:p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Мій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професійний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стаж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роботи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–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більше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 15 </a:t>
            </a:r>
            <a:r>
              <a:rPr lang="ru-RU" sz="1200" i="1" dirty="0" err="1">
                <a:solidFill>
                  <a:srgbClr val="800000"/>
                </a:solidFill>
                <a:latin typeface="+mn-lt"/>
                <a:cs typeface="Arial" charset="0"/>
              </a:rPr>
              <a:t>років</a:t>
            </a:r>
            <a:r>
              <a:rPr lang="ru-RU" sz="1200" i="1" dirty="0">
                <a:solidFill>
                  <a:srgbClr val="800000"/>
                </a:solidFill>
                <a:latin typeface="+mn-lt"/>
                <a:cs typeface="Arial" charset="0"/>
              </a:rPr>
              <a:t>»</a:t>
            </a:r>
          </a:p>
        </p:txBody>
      </p:sp>
      <p:sp>
        <p:nvSpPr>
          <p:cNvPr id="15366" name="TextBox 10"/>
          <p:cNvSpPr txBox="1">
            <a:spLocks noChangeArrowheads="1"/>
          </p:cNvSpPr>
          <p:nvPr/>
        </p:nvSpPr>
        <p:spPr bwMode="auto">
          <a:xfrm>
            <a:off x="6215063" y="6000750"/>
            <a:ext cx="29289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400" b="1" i="1" dirty="0">
                <a:solidFill>
                  <a:srgbClr val="FF0000"/>
                </a:solidFill>
                <a:latin typeface="+mn-lt"/>
                <a:cs typeface="Arial" charset="0"/>
              </a:rPr>
              <a:t>З повагою</a:t>
            </a:r>
            <a:r>
              <a:rPr lang="uk-UA" sz="1400" b="1" i="1" dirty="0">
                <a:solidFill>
                  <a:srgbClr val="800000"/>
                </a:solidFill>
                <a:latin typeface="+mn-lt"/>
                <a:cs typeface="Arial" charset="0"/>
              </a:rPr>
              <a:t>,</a:t>
            </a:r>
          </a:p>
          <a:p>
            <a:r>
              <a:rPr lang="uk-UA" sz="1400" b="1" i="1" dirty="0">
                <a:solidFill>
                  <a:srgbClr val="800000"/>
                </a:solidFill>
                <a:latin typeface="+mn-lt"/>
                <a:cs typeface="Arial" charset="0"/>
              </a:rPr>
              <a:t>Олена Вишнякова</a:t>
            </a:r>
          </a:p>
          <a:p>
            <a:r>
              <a:rPr lang="uk-UA" sz="1400" b="1" i="1" dirty="0">
                <a:solidFill>
                  <a:srgbClr val="800000"/>
                </a:solidFill>
                <a:latin typeface="+mn-lt"/>
                <a:cs typeface="Arial" charset="0"/>
              </a:rPr>
              <a:t>Міжнародний адвокат, партнер</a:t>
            </a:r>
            <a:r>
              <a:rPr lang="uk-UA" sz="1200" b="1" i="1" dirty="0">
                <a:solidFill>
                  <a:srgbClr val="800000"/>
                </a:solidFill>
                <a:cs typeface="Arial" charset="0"/>
              </a:rPr>
              <a:t> </a:t>
            </a:r>
            <a:endParaRPr lang="ru-RU" sz="1200" i="1" dirty="0">
              <a:solidFill>
                <a:srgbClr val="8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57338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Заголовок 1"/>
          <p:cNvSpPr txBox="1">
            <a:spLocks/>
          </p:cNvSpPr>
          <p:nvPr/>
        </p:nvSpPr>
        <p:spPr bwMode="auto">
          <a:xfrm>
            <a:off x="541338" y="1243013"/>
            <a:ext cx="82296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+mn-lt"/>
                <a:cs typeface="Arial" charset="0"/>
              </a:rPr>
              <a:t>НАШІ ПЕРЕВАГИ:</a:t>
            </a:r>
          </a:p>
        </p:txBody>
      </p:sp>
      <p:sp>
        <p:nvSpPr>
          <p:cNvPr id="16388" name="TextBox 11"/>
          <p:cNvSpPr txBox="1">
            <a:spLocks noChangeArrowheads="1"/>
          </p:cNvSpPr>
          <p:nvPr/>
        </p:nvSpPr>
        <p:spPr bwMode="auto">
          <a:xfrm>
            <a:off x="373063" y="1871663"/>
            <a:ext cx="8397875" cy="4516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</a:pPr>
            <a:r>
              <a:rPr lang="ru-RU" sz="1600" dirty="0">
                <a:solidFill>
                  <a:srgbClr val="1F497D"/>
                </a:solidFill>
                <a:cs typeface="Arial" charset="0"/>
              </a:rPr>
              <a:t>  </a:t>
            </a:r>
          </a:p>
          <a:p>
            <a:pPr marL="742950" lvl="1" indent="-285750" algn="just">
              <a:lnSpc>
                <a:spcPts val="2000"/>
              </a:lnSpc>
              <a:spcBef>
                <a:spcPts val="15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Надаємо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юридичні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послуги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у сферах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словацького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,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українського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,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міжнародного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та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суміжного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законодавства</a:t>
            </a:r>
            <a:endParaRPr lang="ru-RU" sz="2000" dirty="0">
              <a:solidFill>
                <a:srgbClr val="1F497D"/>
              </a:solidFill>
              <a:latin typeface="+mn-lt"/>
              <a:cs typeface="Arial" charset="0"/>
            </a:endParaRPr>
          </a:p>
          <a:p>
            <a:pPr lvl="1" algn="just">
              <a:lnSpc>
                <a:spcPts val="2000"/>
              </a:lnSpc>
              <a:spcBef>
                <a:spcPts val="1500"/>
              </a:spcBef>
              <a:buClr>
                <a:srgbClr val="C00000"/>
              </a:buClr>
            </a:pPr>
            <a:endParaRPr lang="ru-RU" sz="2000" dirty="0">
              <a:solidFill>
                <a:srgbClr val="1F497D"/>
              </a:solidFill>
              <a:latin typeface="+mn-lt"/>
              <a:cs typeface="Arial" charset="0"/>
            </a:endParaRPr>
          </a:p>
          <a:p>
            <a:pPr marL="742950" lvl="1" indent="-285750">
              <a:lnSpc>
                <a:spcPts val="2400"/>
              </a:lnSpc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Маємо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значний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досвід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супроводу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міжнародного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бізнесу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та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міжнародних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транзакцій</a:t>
            </a:r>
            <a:endParaRPr lang="ru-RU" sz="2000" b="1" dirty="0">
              <a:solidFill>
                <a:srgbClr val="1F497D"/>
              </a:solidFill>
              <a:latin typeface="+mn-lt"/>
              <a:cs typeface="Arial" charset="0"/>
            </a:endParaRPr>
          </a:p>
          <a:p>
            <a:pPr lvl="1">
              <a:lnSpc>
                <a:spcPts val="2400"/>
              </a:lnSpc>
              <a:spcBef>
                <a:spcPts val="800"/>
              </a:spcBef>
              <a:buClr>
                <a:srgbClr val="C00000"/>
              </a:buClr>
            </a:pPr>
            <a:endParaRPr lang="ru-RU" sz="2000" b="1" dirty="0">
              <a:solidFill>
                <a:srgbClr val="1F497D"/>
              </a:solidFill>
              <a:latin typeface="+mn-lt"/>
              <a:cs typeface="Arial" charset="0"/>
            </a:endParaRPr>
          </a:p>
          <a:p>
            <a:pPr marL="742950" lvl="1" indent="-285750">
              <a:lnSpc>
                <a:spcPts val="2400"/>
              </a:lnSpc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Підхід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до </a:t>
            </a: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обслуговування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за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міжнародними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 стандартами</a:t>
            </a:r>
          </a:p>
          <a:p>
            <a:pPr lvl="1">
              <a:lnSpc>
                <a:spcPts val="2400"/>
              </a:lnSpc>
              <a:spcBef>
                <a:spcPts val="800"/>
              </a:spcBef>
              <a:buClr>
                <a:srgbClr val="C00000"/>
              </a:buClr>
            </a:pPr>
            <a:endParaRPr lang="ru-RU" sz="2000" b="1" dirty="0">
              <a:solidFill>
                <a:srgbClr val="1F497D"/>
              </a:solidFill>
              <a:latin typeface="+mn-lt"/>
              <a:cs typeface="Arial" charset="0"/>
            </a:endParaRPr>
          </a:p>
          <a:p>
            <a:pPr marL="742950" lvl="1" indent="-285750">
              <a:lnSpc>
                <a:spcPts val="2400"/>
              </a:lnSpc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Надаємо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юридичні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dirty="0" err="1">
                <a:solidFill>
                  <a:srgbClr val="1F497D"/>
                </a:solidFill>
                <a:latin typeface="+mn-lt"/>
                <a:cs typeface="Arial" charset="0"/>
              </a:rPr>
              <a:t>послуги</a:t>
            </a:r>
            <a:r>
              <a:rPr lang="ru-RU" sz="2000" dirty="0">
                <a:solidFill>
                  <a:srgbClr val="1F497D"/>
                </a:solidFill>
                <a:latin typeface="+mn-lt"/>
                <a:cs typeface="Arial" charset="0"/>
              </a:rPr>
              <a:t>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словацькою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,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англійською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,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українською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 та </a:t>
            </a:r>
            <a:r>
              <a:rPr lang="ru-RU" sz="2000" b="1" dirty="0" err="1">
                <a:solidFill>
                  <a:srgbClr val="1F497D"/>
                </a:solidFill>
                <a:latin typeface="+mn-lt"/>
                <a:cs typeface="Arial" charset="0"/>
              </a:rPr>
              <a:t>російською</a:t>
            </a:r>
            <a:r>
              <a:rPr lang="ru-RU" sz="2000" b="1" dirty="0">
                <a:solidFill>
                  <a:srgbClr val="1F497D"/>
                </a:solidFill>
                <a:latin typeface="+mn-lt"/>
                <a:cs typeface="Arial" charset="0"/>
              </a:rPr>
              <a:t> мовами</a:t>
            </a:r>
          </a:p>
          <a:p>
            <a:r>
              <a:rPr lang="ru-RU" sz="2000" b="1" dirty="0">
                <a:solidFill>
                  <a:srgbClr val="1F497D"/>
                </a:solidFill>
                <a:cs typeface="Arial" charset="0"/>
              </a:rPr>
              <a:t>	</a:t>
            </a:r>
          </a:p>
        </p:txBody>
      </p:sp>
      <p:pic>
        <p:nvPicPr>
          <p:cNvPr id="16389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514350" y="903288"/>
            <a:ext cx="82296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365125" y="141922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cs typeface="Arial" charset="0"/>
              </a:rPr>
              <a:t>	</a:t>
            </a:r>
            <a:endParaRPr lang="en-US" sz="1400" b="1" dirty="0">
              <a:solidFill>
                <a:srgbClr val="1F497D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2" y="1916832"/>
            <a:ext cx="7920880" cy="274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 ДЛЯ ЗДІЙСНЕННЯ АДВОКАТСЬКОЇ ДІЯЛЬНОСТІ У СЛОВАЧЧИНІ - ПОРІВНЯННЯ ПРАВОВИХ СИСТЕМ СЛОВАЧЧИНИ ТА УКРАЇНИ</a:t>
            </a:r>
            <a:endParaRPr lang="ru-RU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257174" y="738660"/>
            <a:ext cx="10373792" cy="988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СПОСОБИ ЗДІЙСНЕННЯ АДВОКАТСЬКОЇ ДІЯЛЬНОСТІ </a:t>
            </a: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АДВОКАТІВ </a:t>
            </a:r>
          </a:p>
          <a:p>
            <a:pPr algn="ctr"/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 У СЛОВАЧЧИНІ:</a:t>
            </a:r>
            <a:endParaRPr lang="ru-RU" sz="22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365125" y="141922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cs typeface="Arial" charset="0"/>
              </a:rPr>
              <a:t>	</a:t>
            </a:r>
            <a:endParaRPr lang="en-US" sz="1400" b="1" dirty="0">
              <a:solidFill>
                <a:srgbClr val="1F497D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1187624" y="1815257"/>
            <a:ext cx="7426151" cy="5864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ЕЄСТРАЦІЯ У СТАТУСІ МІЖНАРОДНОГО АДВОКАТА У СЛОВАЧЧИНІ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(“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Medzinárodný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НАБУТТЯ СТАТУСУ СТАЖИСТА АДВОКАТА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СЛОВАЧЧИНІ (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Advokátsky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koncipient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ПРАЦЯ В АДВОКАТСЬКИХ КОМПАНІЯХ СЛОВАЧЧИНИ У ЯКОСТІ ПРОФЕСІЙНИХ ПРАЦІВНИКІВ (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dborní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iní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zamestnanci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79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828600" y="932607"/>
            <a:ext cx="10945216" cy="81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 РЕЄСТРАЦІЇ У СТАТУСІ МІЖНАРОДНОГО АДВОКАТА У СЛОВАЧЧИНІ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Medzinárodný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365125" y="141922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971600" y="1556792"/>
            <a:ext cx="7642175" cy="6324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ПОДАННЯ НЕОБХІДНИХ ДОКУМЕНТІВ ДО РАДИ АДВОКАТІВ СЛОВАЦЬКОЇ РЕСПУБЛІКИ: </a:t>
            </a:r>
          </a:p>
          <a:p>
            <a:endParaRPr lang="ru-RU" sz="2000" b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1"/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      (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заява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реєстрацію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(ii)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довiдка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вiдсутнiсть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судимості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України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(iii)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підтвердження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Ради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адвокатів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України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реєстрацію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 	в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реєстрі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адвокатів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відсу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ності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обмежень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	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(iv)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ксерокопія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паспорта;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(v)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коротке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професійне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резюме</a:t>
            </a:r>
            <a:endParaRPr lang="en-US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	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	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Строк 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дії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наданих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документів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– не 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більше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3-х 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місяців</a:t>
            </a:r>
            <a:endParaRPr lang="ru-RU" sz="2000" i="1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sz="2000" i="1" dirty="0">
              <a:solidFill>
                <a:schemeClr val="tx2">
                  <a:lumMod val="7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	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Документи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подаються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із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засвідченим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перекладом 	на 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словацьку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мову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 РЕЄСТРАЦІЇ У СТАТУСІ МІЖНАРОДНОГО АДВОКАТА У СЛОВАЧЧИНІ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Medzinárodný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365125" y="141922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2" y="1484785"/>
            <a:ext cx="7714183" cy="5369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ВИКОНАННЯ ДОДАТКОВИХ УМОВ: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	(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надання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адвокатських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Україні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менше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3-х 	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років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(ii)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відсутність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обмежень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адвокатської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	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Україні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(iii)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відсутність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дисциплінарних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стягнень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адвоката в 	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Україні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(iv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укладення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 договору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страхування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відповідальності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 	адвоката за шкоду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зі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 страховою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компанією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Словаччини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</a:endParaRPr>
          </a:p>
          <a:p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956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 РЕЄСТРАЦІЇ У СТАТУСІ МІЖНАРОДНОГО АДВОКАТА У СЛОВАЧЧИНІ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Medzinárodný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365125" y="141922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3" y="1815257"/>
            <a:ext cx="7632848" cy="5139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СТРОК ЗАПИСУ ДО РЕЄСТРУ АДВОКАТІВ СР – ДО 2-Х МІСЯЦІВ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chemeClr val="tx2">
                  <a:lumMod val="75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СПЛАТА РЕЄСТРАЦІЙНОГО ВНЕСКУ (наразі скасована)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ВИДАЄТЬСЯ ПОСВІДЧЕННЯ МІЖНАРОДНОГО АДВОКАТА 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6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skyga\Desktop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C:\Users\skyga\Desktop\slovakia-154284_64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3393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-1044624" y="836712"/>
            <a:ext cx="11161240" cy="9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 ДІЯЛЬНОСТІ МІЖНАРОДНИМ АДВОКАТОМ У СЛОВАЧЧИНІ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Medzinárodný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  <a:r>
              <a:rPr lang="uk-UA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365125" y="1419225"/>
            <a:ext cx="8248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>
                <a:solidFill>
                  <a:srgbClr val="C00000"/>
                </a:solidFill>
                <a:cs typeface="Arial" charset="0"/>
              </a:rPr>
              <a:t>	</a:t>
            </a:r>
            <a:endParaRPr lang="en-US" sz="1400" b="1" dirty="0">
              <a:solidFill>
                <a:srgbClr val="C00000"/>
              </a:solidFill>
              <a:cs typeface="Arial" charset="0"/>
            </a:endParaRPr>
          </a:p>
        </p:txBody>
      </p:sp>
      <p:pic>
        <p:nvPicPr>
          <p:cNvPr id="19461" name="Picture 2" descr="C:\Users\skyga\Desktop\Без-имени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5997575"/>
            <a:ext cx="1222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88E5-B00B-D9E9-973B-E1D994CFD124}"/>
              </a:ext>
            </a:extLst>
          </p:cNvPr>
          <p:cNvSpPr txBox="1"/>
          <p:nvPr/>
        </p:nvSpPr>
        <p:spPr>
          <a:xfrm>
            <a:off x="899593" y="1268760"/>
            <a:ext cx="7632848" cy="6545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ВІДКРИТТЯ АДВОКАТСЬКОЇ КОМПАНІЇ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Advokátska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kancelária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  <a:endParaRPr lang="uk-UA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РЕЄСТРАЦІЯ ЯК САМОЗАЙНЯТОЇ ОСОБИ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Samostatne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zárobkovo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činn</a:t>
            </a:r>
            <a:r>
              <a:rPr lang="sk-SK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 </a:t>
            </a:r>
            <a:endParaRPr lang="uk-UA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Міжнародний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адвокат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має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право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надавати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юридичні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послуги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в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Словаччині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за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законодавством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України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а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також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у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сфері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міжнародного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права</a:t>
            </a:r>
          </a:p>
          <a:p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uk-UA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6953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3211</TotalTime>
  <Words>1055</Words>
  <Application>Microsoft Office PowerPoint</Application>
  <PresentationFormat>Экран (4:3)</PresentationFormat>
  <Paragraphs>247</Paragraphs>
  <Slides>18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Trebuchet MS</vt:lpstr>
      <vt:lpstr>Wingdings</vt:lpstr>
      <vt:lpstr>Тема Office</vt:lpstr>
      <vt:lpstr>    Advokátska kancelária VYSHNIAKOVA &amp; PARTNERS s.r.o.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ДЯКУЄМО!   © Copyright Advokátska kancelária VYSHNIAKOVA &amp; PARTNERS s.r.o.</vt:lpstr>
    </vt:vector>
  </TitlesOfParts>
  <Company>RUSSIA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Инна</dc:creator>
  <cp:lastModifiedBy>Helen Vyshniakova</cp:lastModifiedBy>
  <cp:revision>642</cp:revision>
  <cp:lastPrinted>2022-09-28T15:45:17Z</cp:lastPrinted>
  <dcterms:created xsi:type="dcterms:W3CDTF">2013-05-15T12:37:21Z</dcterms:created>
  <dcterms:modified xsi:type="dcterms:W3CDTF">2022-09-28T15:47:10Z</dcterms:modified>
</cp:coreProperties>
</file>